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4F0"/>
    <a:srgbClr val="BC96EE"/>
    <a:srgbClr val="CF95EF"/>
    <a:srgbClr val="D297ED"/>
    <a:srgbClr val="FF66CC"/>
    <a:srgbClr val="4A7EC9"/>
    <a:srgbClr val="3D4DA9"/>
    <a:srgbClr val="33CCFF"/>
    <a:srgbClr val="99FFCC"/>
    <a:srgbClr val="C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9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55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6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1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9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8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4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/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61" y="3037223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/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43" y="764958"/>
            <a:ext cx="1206608" cy="1180760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5EDA47E-5AD1-5CB5-33E8-40E6EEA32AFD}"/>
              </a:ext>
            </a:extLst>
          </p:cNvPr>
          <p:cNvGrpSpPr/>
          <p:nvPr/>
        </p:nvGrpSpPr>
        <p:grpSpPr>
          <a:xfrm>
            <a:off x="340069" y="4211968"/>
            <a:ext cx="2671661" cy="2479461"/>
            <a:chOff x="167148" y="4208154"/>
            <a:chExt cx="2671661" cy="247946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42DFACE-5B49-C834-8914-335CC4A708BE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83BEBCD-8B90-E8D9-1A00-8B3E03A76091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7A6DFC-FB0B-79EB-37ED-33BFDA4069B5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6460F7E-F84F-B75E-8AB0-D29A1CBE63AC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0E75E3-1BAA-9A7E-773B-DC342516ECE2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0CA9926-7560-5F96-1C96-FF61B187BE43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D464661-C8B0-F345-01C4-184069155689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04DEC4D-BE75-A359-E2A9-8BB35D3197A8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45E37EA-98B0-B9CC-AEF8-346E3619817A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E55C6B-03C9-4067-48D0-2712A11D9B09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EDE11E5-AF1B-1A98-FED7-C858EF729D70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F121FF4-E47D-13E7-EBFD-66B3AC28C46C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47274C3-F58B-F04C-E02C-9B983368829E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E06481-4FB2-4EDB-A2E5-CBDFABD44CAB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EB65F85-E079-B11B-AD32-22E46BF7083D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20CAA8B-6EF7-ED30-FB1D-5B5E3A2F4D99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9BD1B4A-B8E5-7DBD-8ABF-5449A99FFAE6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601AE-AF0A-B3B2-04C2-6E7C6622BECB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A81160-C44A-330C-48A3-5D74748958E9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508D499-6EC6-C3DC-891B-8BB4BB0E4C6C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CCBF4BC-1B85-6EA3-DCB5-C00CFF3536D1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9A5DD8D-772E-93CA-B13D-9B13704AD033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D12397B-C2A2-EAE7-11B8-F64C99C0927E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28399E1-44D6-746D-364F-1F54EB44DCBE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93CDFC1-B8F1-C12B-E410-ED8A285E587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4B1BD3-C81B-0769-4F88-59C5755FABB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C943A1B-460C-4F42-F108-0FB3BD7F6D46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830A81E-4907-493B-5B9C-CD56CC8447B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F62502D-262D-B058-A30C-89590F3BA99A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1460AF9-D97D-1D73-311D-27CCEF9F52C2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4D7E49A-AF21-3353-F893-94BC74B0C1D8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B67FA1A-3C69-945F-B67A-34B9A5241287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3BEB88D-4E3A-4CA2-75AF-568B427DCD32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C5219E1-C760-B315-5D4A-799A43359FE5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38EA902-3C1C-2D34-5C06-E0BFBE55D9E3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6D42C-C84D-23F0-5A59-0BC291B54F8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75D38B7-E9F3-C53D-DC5D-AAE10060213C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6EFEA8C-0D59-1D89-6623-0839A9CD5CB4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CC3D10-A310-87A8-E94A-166B6D0ACBE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C6B816-88DB-D365-EF1B-970F47CCC64E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2CD61E0-2CEC-81D3-7270-A4E879DADF76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95FAA53-3B6D-17E1-4E31-BABFD811C411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5BE6B0-D63B-2276-A2AC-571D72FB7EEE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F4B3D71-0C09-6A8E-4C3B-7DE2B5690356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ACA2262-94C9-1D93-5407-23237523970F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977600A-9FB4-408B-2CEC-F0257404CB1F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1128321-F525-4B4D-10F2-76C72E4E26EF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11D878F-DA62-C005-FF97-6ACA27713770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E0B2ED6-C00B-5796-82DD-FDD8E5C6E47C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AB4A54A-50C3-BFA2-BC72-D4B86E9E8E53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F1D0CDA-2597-C026-4FE2-E545BB912B85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221373-E122-6FE8-6462-855D7D5EF028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3B5E51-C0DC-AA17-8D95-64C6DBE9D423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3551C16-C446-1F5B-8560-FB0CDDD5AEEB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536638-E860-240E-4285-99F97D82F471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BBED7D1-65E1-3C0B-377A-0896C88242A5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9EB2D5-937F-5F2B-F010-DD1B4394B33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7D82EA1-2495-57EF-5390-D0CB6D2C06B7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82744F9-8028-AED1-AE58-65372B61DC68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B47578D-EB6F-94EF-D946-49649AC65897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178D582-D86D-08A2-2FE1-C0C4F4F7B021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E4BFB76-C80D-77E7-A0F6-31A7E124C6DB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A4FD1C-3280-7158-4D88-EF97C9516DBE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B7FC4B4-8A46-9FD2-4376-C3F922D7B4EC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D75D39A-AE36-3CD2-ADDA-42FBF6D0F18B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C042DE04-C2AE-5B1F-EACF-CBCDBD8A4C65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216606CB-001F-7BBB-AA75-218EE5D5FE5F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851AFDA-3A8A-4303-C5BF-7F026B6662B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A372FE5-AF1E-B870-8A36-F097515E3B5F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721D7E1-D470-C6BB-7C05-F7DF6C323171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F954DD63-4F32-7584-FBBB-944A111C0D26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CB3F5B3-B0BC-9CF5-F19B-323621D4C28C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181A9D85-7D3D-334F-54F1-5016859D51E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138DE4E-65E6-8923-E0F9-7802CF5CEDDC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6213964-564C-5B48-CC9E-DD9607484294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14E97B1-32DF-34DB-A617-69FA2FA5E2E1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32A32020-4D1E-821E-5C52-6399E4A9F765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9165DCF-6E5A-0612-3BD7-F7D498F40E7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C2DC14-E20D-EB0E-66D0-9812834099C8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74AC59-2988-D877-9F6B-ED8E93EC8A3F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8B93A65-1D90-87D4-9377-756D49065E58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E0EDC8A-CB93-6CD1-66F8-85553471B0AC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3B447B1-F8E2-BDE4-FC2C-0611E1C695A8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FCE8C970-F9B6-323F-8692-8986E6D5A6F8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3CB1A923-2DF8-6A27-CF63-F684B71DD9E4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AB016CA-D867-4AFC-F37A-7AF0C6514E6D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969722A-B4DC-70DA-CB54-EA975E73F7A9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30BA0AB-1061-4A55-ED31-9B015A5FE9DC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ED1E432-D155-C00A-0EA3-817ED43484F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9CA3A8B-CCA6-6D9D-D61D-464A21ABA899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E9D6ED6-87A9-62F9-27E6-328F23689564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6008102-D2F6-3AF2-D932-43A08B90BB04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4C1BB50-B7DA-35B3-6602-DC77610F8522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FC1395-08FD-45AA-1FCB-48D1BA0A31D6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1DB508C-E110-26AC-8AF4-BD252E93FEB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1A9E40F-21C1-B636-84EA-8CE84137B3A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51E8AA4-860D-ED53-0A19-D5E7530B33ED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5FC65FF-3F95-5A78-9515-43B6A4742DE4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CDF8E790-0630-4B95-EC37-1B4888E98C28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E30B95E-034E-CC24-9586-83EEB1DB0D36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6B70574A-62A7-13B0-08E8-A64F4E1A74AD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3471F82-5B49-F391-14DD-EA9931BC0DE6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C2A332C-E48F-64A4-4516-D78BF4819837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BBC717F-E014-0025-6C9F-E0F89C718F24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F93E222-F44B-48BF-1EB2-36FAFCA17575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EF097711-C624-D44F-2167-F396DB785EB5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D6073BC-5383-2502-7F85-C547BC5AA008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1D14B3C-8A98-912E-4DEB-3739BF4CBCF8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363A7C-DD63-9F21-B9F7-E92035C1F0A0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0AE521-32F8-E3C3-D102-3A955FCAA8CC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1A6BCBE-7DEA-8CE1-91CB-B6D8B301BFC5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08EBFB8-F039-7FC4-9DD8-EA46D2B7400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FDEE13C-C8E1-2EAC-AF3C-3ADC6302597C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3991AFA-BD57-8B6F-7F35-09C1715503F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D466B59-D188-B0B1-29E4-281F708D3D78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17E5FD2B-C076-9DAC-077C-E7A1BA9F0BBC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426CA7B-D577-105E-6E3F-628C729CDF16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A40FBB6-2D3A-FA66-62BD-21A7D5DAE459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8C0DEE5-E751-18F0-9DB8-1E1EFB1439AC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DB7C02-5ECE-A929-3ADE-A5C8AD1EF5E7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CDCE1F0-F984-D68A-EEEE-1AA476242F36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D16B2E4-6FDC-C748-9196-B0393369E072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45575378-5690-7335-D5E4-7EBD075110D7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734380E-9CB9-A7D8-BBA3-5E94BDA5117B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A146722-7AD6-4738-0905-785FA01FF88D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0267DAF-E489-49B6-B3CA-F4345834C63E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35B1FC4-8050-71C9-4AE6-63ABEE0EEA8A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50D3117D-1B45-679A-683E-1F5D02968793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DAC9588-6924-1544-D71E-B42F682BAD30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B011C99-DE95-FA05-6240-F72B94338B0C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751DE1-0041-1A67-3245-F96C6343AE68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E29F83-308E-521A-E2ED-2BD1873C330B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A1D713-4C05-596C-F926-A3E6CD5EC80B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7D0FB28-9B69-D7F9-0A25-488C784B03EE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4F02586-6568-F61D-F4D5-3F49EA69E56E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50F59FB-F579-89FC-3308-D131AA77EC1E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FE42223-01CF-6570-44FE-54825D3263D8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2FB88EF-EE6C-CD7E-EEE1-AA8A9076DE3B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CB2F6F0-2EB8-17F5-A803-627E390016D9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1BEA1B1-0F2D-3787-BDD3-29EA2074C71D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B796815-73D6-B10F-2970-F87F28864DC9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97FCAFD6-D607-1025-1C7B-65663CF15435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A9CB27B-0F15-1F22-C80D-8825E814FC6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6758F88-9852-9DDB-6BAC-8939D88E37FC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A869B8D-2992-F006-FA78-C06B4EF26F7C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24685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2400" dirty="0"/>
              <a:t>Presented by : Nelson Gupta</a:t>
            </a:r>
          </a:p>
          <a:p>
            <a:pPr marL="36900" indent="0">
              <a:buFont typeface="Wingdings 2" charset="2"/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266282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549618" y="2593960"/>
            <a:ext cx="10624350" cy="4264040"/>
            <a:chOff x="549618" y="2593960"/>
            <a:chExt cx="10624350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640208" y="2593960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  <a:effectLst/>
                </a:rPr>
                <a:t>with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),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cte2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2021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)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unique_product_2020,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unique_product_2021,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(unique_product_2021-unique_product_2020)*100/unique_product_2020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pct_change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cross join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cte2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;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;</a:t>
              </a:r>
              <a:endParaRPr lang="en-IN" sz="16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4910"/>
              <a:ext cx="1556876" cy="1136554"/>
              <a:chOff x="549618" y="2604910"/>
              <a:chExt cx="1556876" cy="1136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DA50C6-0224-6BCB-0B10-850D2D507253}"/>
                  </a:ext>
                </a:extLst>
              </p:cNvPr>
              <p:cNvGrpSpPr/>
              <p:nvPr/>
            </p:nvGrpSpPr>
            <p:grpSpPr>
              <a:xfrm rot="3434940">
                <a:off x="1149701" y="27846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3AC40E6-2BA0-02E0-B9CA-EA6F160C19F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4F145A9-F7A1-9AA6-25A1-C4D58ADC9490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BE4F30-BB07-C63D-11E4-815F2940316D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E6F3697-4BD8-598B-F244-9FD01F1BF81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13846" y="26126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E76F8-9FF1-557D-D1DD-D1D315D0333A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4F148A-699C-D1C6-3184-BB38AB561DD7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66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E81995-24E6-F2A9-0A8B-1966C5521683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C2C69D7-A77F-0D8B-BF58-47766480199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1AE9750-1F10-1462-535B-4005DDE472A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953E756-74D2-5499-9897-8081595E056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B42618-8AF6-4380-7AE2-AC6DEF994565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A5D9A-BFEA-7376-EFAA-A967AC19FA15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86891" y="5252421"/>
            <a:ext cx="11543479" cy="1477328"/>
            <a:chOff x="386891" y="5252421"/>
            <a:chExt cx="1154347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86891" y="5467865"/>
              <a:ext cx="2147002" cy="818635"/>
              <a:chOff x="386891" y="5467865"/>
              <a:chExt cx="2147002" cy="8186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86891" y="5467865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number of unique products grew from 245 in 2020 to 334 in 2021, marking a 36.33% increase.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This significant increase highlights the company's commitment to innovation and meeting diverse customer needs.</a:t>
              </a:r>
              <a:endParaRPr lang="en-IN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10766940" y="607321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10961712" y="768488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1757897" y="819739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10452517-AB6E-7D92-A508-FBC223FE9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8" y="515206"/>
            <a:ext cx="4131882" cy="2315853"/>
          </a:xfrm>
        </p:spPr>
      </p:pic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709842" y="2959622"/>
            <a:ext cx="9214693" cy="2319207"/>
            <a:chOff x="709842" y="2959622"/>
            <a:chExt cx="9214693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br>
                <a:rPr lang="en-US" dirty="0"/>
              </a:br>
              <a:r>
                <a:rPr lang="en-US" dirty="0"/>
                <a:t>         segment,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rgbClr val="92D050"/>
                  </a:solidFill>
                </a:rPr>
                <a:t>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distinct</a:t>
              </a:r>
              <a:r>
                <a:rPr lang="en-US" dirty="0"/>
                <a:t> product_code) as  Product_count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segment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Product_count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59622"/>
              <a:ext cx="1556876" cy="1136554"/>
              <a:chOff x="709842" y="2959622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3585D1-599C-7078-CAB1-FC28BDDC5D65}"/>
                  </a:ext>
                </a:extLst>
              </p:cNvPr>
              <p:cNvGrpSpPr/>
              <p:nvPr/>
            </p:nvGrpSpPr>
            <p:grpSpPr>
              <a:xfrm rot="3434940">
                <a:off x="1309925" y="313938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53B3B1-1402-7139-8995-7A680DBE5D4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079C7FA-BADD-6801-12BF-278BF9442AF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B866653-6E47-AC90-AA35-B3C9A235E7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F2546E-DA36-FF97-B4CE-61A0DA11368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74070" y="296733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486482" y="344870"/>
            <a:ext cx="1883411" cy="1028927"/>
            <a:chOff x="486482" y="344870"/>
            <a:chExt cx="1883411" cy="10289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393FC-386C-8D4B-036A-FE9B72FD7B7F}"/>
                </a:ext>
              </a:extLst>
            </p:cNvPr>
            <p:cNvGrpSpPr/>
            <p:nvPr/>
          </p:nvGrpSpPr>
          <p:grpSpPr>
            <a:xfrm rot="3434940">
              <a:off x="1504766" y="508670"/>
              <a:ext cx="1014247" cy="716007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2C4F1D6E-CBEE-BDD7-8035-80857E44996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001565D-A93A-529F-7430-6A2C73741AA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FDC5838-8DC2-A855-B72D-6C8A53453573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17CE3E-31E9-3A60-0A96-D6D995855E77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493911" y="344870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05142" y="4741778"/>
            <a:ext cx="11381716" cy="2062103"/>
            <a:chOff x="405142" y="4741778"/>
            <a:chExt cx="11381716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05142" y="5511220"/>
              <a:ext cx="2128751" cy="775280"/>
              <a:chOff x="405142" y="5511220"/>
              <a:chExt cx="2128751" cy="7752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05142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AtliQ shines in Notebooks, Accessories, and Peripherals segment, accounting for a whopping 82.87% of product variety.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Desktops, Storage, and Networking currently hold a minor share (17.13%) of AtliQ's product portfolio.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In Desktops, Storage, and Networking segment AtliQ should focus on products that align with current customer trends and industry demands.</a:t>
              </a:r>
              <a:endParaRPr lang="en-IN" sz="160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FFD01CB-969A-E64D-584D-16727AE10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2800"/>
            <a:ext cx="5898550" cy="33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22719" y="61558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4.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2313992"/>
            <a:ext cx="11537601" cy="4356545"/>
            <a:chOff x="532478" y="2313992"/>
            <a:chExt cx="11537601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363938" y="2313992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</a:rPr>
                <a:t>with</a:t>
              </a:r>
              <a:r>
                <a:rPr lang="en-US" sz="1800" dirty="0"/>
                <a:t> unique_products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(</a:t>
              </a:r>
              <a:br>
                <a:rPr lang="en-US" sz="1800" dirty="0"/>
              </a:br>
              <a:r>
                <a:rPr lang="en-US" sz="1800" dirty="0"/>
                <a:t>    </a:t>
              </a:r>
              <a:r>
                <a:rPr lang="en-US" sz="1800" dirty="0">
                  <a:solidFill>
                    <a:srgbClr val="92D050"/>
                  </a:solidFill>
                </a:rPr>
                <a:t>select</a:t>
              </a:r>
              <a:br>
                <a:rPr lang="en-US" sz="1800" dirty="0"/>
              </a:br>
              <a:r>
                <a:rPr lang="en-US" sz="1800" dirty="0"/>
                <a:t>            p.segment, 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2020 then s.product_code end)) as product_count_2020,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2021 then s.Product_code end)) as product_count_2021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fact_sales_monthly 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join </a:t>
              </a:r>
              <a:r>
                <a:rPr lang="en-US" sz="1800" dirty="0"/>
                <a:t>dim_product p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           on </a:t>
              </a:r>
              <a:r>
                <a:rPr lang="en-US" sz="1800" dirty="0"/>
                <a:t>s.product_code = p.product_code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group by </a:t>
              </a:r>
              <a:r>
                <a:rPr lang="en-US" sz="1800" dirty="0"/>
                <a:t>p.segment</a:t>
              </a:r>
              <a:br>
                <a:rPr lang="en-US" sz="1800" dirty="0"/>
              </a:br>
              <a:r>
                <a:rPr lang="en-US" sz="1800" dirty="0"/>
                <a:t>)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select </a:t>
              </a:r>
              <a:br>
                <a:rPr lang="en-US" sz="1800" dirty="0"/>
              </a:br>
              <a:r>
                <a:rPr lang="en-US" sz="1800" dirty="0"/>
                <a:t>          *,</a:t>
              </a:r>
              <a:br>
                <a:rPr lang="en-US" sz="1800" dirty="0"/>
              </a:br>
              <a:r>
                <a:rPr lang="en-US" sz="1800" dirty="0"/>
                <a:t>          product_count_2021-product_count_2020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 difference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unique_products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order by </a:t>
              </a:r>
              <a:r>
                <a:rPr lang="en-US" sz="1800" dirty="0"/>
                <a:t>difference </a:t>
              </a:r>
              <a:r>
                <a:rPr lang="en-US" sz="1800" dirty="0">
                  <a:solidFill>
                    <a:srgbClr val="92D050"/>
                  </a:solidFill>
                </a:rPr>
                <a:t>desc</a:t>
              </a:r>
              <a:br>
                <a:rPr lang="en-US" sz="1800" dirty="0"/>
              </a:br>
              <a:r>
                <a:rPr lang="en-US" sz="1800" dirty="0"/>
                <a:t>;</a:t>
              </a:r>
              <a:endParaRPr lang="en-IN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79511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8" y="2719477"/>
                <a:ext cx="9152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FF43B-C7CB-B8E0-648B-4717895F1A67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B8E56-EC2B-B70A-B211-D227673AC4D1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1E4125-C53D-4D4D-0230-1C5FE83588E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50CE0EA-ACE3-AB2A-7C6A-CF02CD40E701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A298DE0-6AAE-E35D-F3A9-18210B1AA81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AE51B-6813-C0C0-3030-0694CDF0A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CDF8F9-0C42-F503-AB4D-8AC71C2EE064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9C3F5-D1FB-84BC-9062-BD63C70984CD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3" y="4997550"/>
            <a:ext cx="11426606" cy="1569660"/>
            <a:chOff x="465833" y="4997550"/>
            <a:chExt cx="1142660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3029563" y="499755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Accessories have the most increased products from 2020 to 2021, with an increase of 34 new products.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2. Desktop products production increased drastically by approximately 214% from 2020 to 2021.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3. Storage and Networking segments are producing the least new products from 2020 to 2021.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3" y="4997550"/>
              <a:ext cx="2150356" cy="888925"/>
              <a:chOff x="465833" y="4997550"/>
              <a:chExt cx="2150356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3" y="499755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484D8B7-846D-10A6-BE83-536AA5403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76" y="1307403"/>
            <a:ext cx="5533130" cy="3101230"/>
          </a:xfrm>
        </p:spPr>
      </p:pic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477583" y="1965715"/>
            <a:ext cx="8501453" cy="4724334"/>
            <a:chOff x="477583" y="1965715"/>
            <a:chExt cx="8501453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5944206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(select </a:t>
              </a:r>
              <a:br>
                <a:rPr lang="en-US" dirty="0"/>
              </a:br>
              <a:r>
                <a:rPr lang="en-US" dirty="0"/>
                <a:t>           p.product_code,</a:t>
              </a:r>
              <a:br>
                <a:rPr lang="en-US" dirty="0"/>
              </a:br>
              <a:r>
                <a:rPr lang="en-US" dirty="0"/>
                <a:t>           p.product,</a:t>
              </a:r>
              <a:br>
                <a:rPr lang="en-US" dirty="0"/>
              </a:br>
              <a:r>
                <a:rPr lang="en-US" dirty="0"/>
                <a:t> 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union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select</a:t>
              </a:r>
              <a:br>
                <a:rPr lang="en-US" dirty="0"/>
              </a:br>
              <a:r>
                <a:rPr lang="en-US" dirty="0"/>
                <a:t>          p.product_code,</a:t>
              </a:r>
              <a:br>
                <a:rPr lang="en-US" dirty="0"/>
              </a:br>
              <a:r>
                <a:rPr lang="en-US" dirty="0"/>
                <a:t>          p.product,</a:t>
              </a:r>
              <a:br>
                <a:rPr lang="en-US" dirty="0"/>
              </a:br>
              <a:r>
                <a:rPr lang="en-US" dirty="0"/>
                <a:t>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asc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3" y="2255292"/>
              <a:ext cx="1550810" cy="1016635"/>
              <a:chOff x="477583" y="2255292"/>
              <a:chExt cx="1550810" cy="101663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97E692-C296-1B4F-E490-80F473FD7DC5}"/>
                  </a:ext>
                </a:extLst>
              </p:cNvPr>
              <p:cNvGrpSpPr/>
              <p:nvPr/>
            </p:nvGrpSpPr>
            <p:grpSpPr>
              <a:xfrm rot="3434940">
                <a:off x="1117235" y="2360770"/>
                <a:ext cx="1016635" cy="805680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03519E8-254E-3C8D-6C06-2A7F4D46C18B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A9EBC4-189E-3121-42E6-E45EB86247E7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062C6E8-AD85-0954-CEAB-65A9F1C26959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789AF0C-6BC3-1B17-8376-F4869850E4DC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57935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F3A562-AF7B-7A00-559E-41C611732183}"/>
              </a:ext>
            </a:extLst>
          </p:cNvPr>
          <p:cNvGrpSpPr/>
          <p:nvPr/>
        </p:nvGrpSpPr>
        <p:grpSpPr>
          <a:xfrm>
            <a:off x="710417" y="607322"/>
            <a:ext cx="1894947" cy="997968"/>
            <a:chOff x="710417" y="607322"/>
            <a:chExt cx="1894947" cy="9979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BACA4-3801-90A9-C881-05359854D751}"/>
                </a:ext>
              </a:extLst>
            </p:cNvPr>
            <p:cNvGrpSpPr/>
            <p:nvPr/>
          </p:nvGrpSpPr>
          <p:grpSpPr>
            <a:xfrm rot="3434940">
              <a:off x="1756852" y="756778"/>
              <a:ext cx="988276" cy="708748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7D8B04-449A-BC9C-1B15-6ACC5333370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134E11-F537-0D43-2122-9C981FBC0848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209CE8F-EEA0-A350-CBF5-AD89565D71E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5832-3227-BED4-BDE0-607A331A5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2575FA-2F9B-C39B-5BAD-75C75A4282FB}"/>
                </a:ext>
              </a:extLst>
            </p:cNvPr>
            <p:cNvSpPr/>
            <p:nvPr/>
          </p:nvSpPr>
          <p:spPr>
            <a:xfrm>
              <a:off x="710417" y="640437"/>
              <a:ext cx="1376132" cy="49010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5CCD-B139-B17F-7893-1D1563FB9E5C}"/>
                </a:ext>
              </a:extLst>
            </p:cNvPr>
            <p:cNvSpPr txBox="1"/>
            <p:nvPr/>
          </p:nvSpPr>
          <p:spPr>
            <a:xfrm>
              <a:off x="717845" y="607322"/>
              <a:ext cx="1376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012491" y="3523889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477583" y="2253510"/>
            <a:ext cx="9900857" cy="4275306"/>
            <a:chOff x="477583" y="2253510"/>
            <a:chExt cx="9900857" cy="4275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482811" y="2256153"/>
              <a:ext cx="789562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with</a:t>
              </a:r>
              <a:r>
                <a:rPr lang="en-IN" dirty="0"/>
                <a:t> cte1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(</a:t>
              </a:r>
              <a:br>
                <a:rPr lang="en-IN" dirty="0"/>
              </a:br>
              <a:r>
                <a:rPr lang="en-IN" dirty="0"/>
                <a:t>   </a:t>
              </a:r>
              <a:r>
                <a:rPr lang="en-IN" sz="1600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       *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fact_pre_invoice_deductions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         </a:t>
              </a:r>
              <a:r>
                <a:rPr lang="en-IN" dirty="0">
                  <a:solidFill>
                    <a:srgbClr val="92D050"/>
                  </a:solidFill>
                </a:rPr>
                <a:t>using</a:t>
              </a:r>
              <a:r>
                <a:rPr lang="en-IN" dirty="0"/>
                <a:t> (customer_code)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fiscal_year = 2021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 </a:t>
              </a:r>
              <a:r>
                <a:rPr lang="en-IN" dirty="0"/>
                <a:t>c. market = ‘india’</a:t>
              </a:r>
              <a:br>
                <a:rPr lang="en-IN" dirty="0"/>
              </a:br>
              <a:r>
                <a:rPr lang="en-IN" dirty="0"/>
                <a:t>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customer_code,</a:t>
              </a:r>
              <a:br>
                <a:rPr lang="en-IN" dirty="0"/>
              </a:br>
              <a:r>
                <a:rPr lang="en-IN" dirty="0"/>
                <a:t>          customer,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dirty="0">
                  <a:solidFill>
                    <a:srgbClr val="92D050"/>
                  </a:solidFill>
                </a:rPr>
                <a:t>concat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round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avg</a:t>
              </a:r>
              <a:r>
                <a:rPr lang="en-IN" dirty="0"/>
                <a:t>(pre_invoice_discount_pct)*100,2),"%")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avg_discount_pct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cte1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customer_code, 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avg</a:t>
              </a:r>
              <a:r>
                <a:rPr lang="en-IN" dirty="0"/>
                <a:t>(pre_invoice_discount_pct)*100 </a:t>
              </a:r>
              <a:r>
                <a:rPr lang="en-IN" dirty="0">
                  <a:solidFill>
                    <a:srgbClr val="92D050"/>
                  </a:solidFill>
                </a:rPr>
                <a:t>desc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limit</a:t>
              </a:r>
              <a:r>
                <a:rPr lang="en-IN" dirty="0"/>
                <a:t> 5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77583" y="2253510"/>
              <a:ext cx="1556876" cy="1136554"/>
              <a:chOff x="477583" y="2253510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9D885B-5148-E79E-F91A-D2BBBFDB9FFE}"/>
                  </a:ext>
                </a:extLst>
              </p:cNvPr>
              <p:cNvGrpSpPr/>
              <p:nvPr/>
            </p:nvGrpSpPr>
            <p:grpSpPr>
              <a:xfrm rot="3434940">
                <a:off x="1077666" y="24332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C154A4F-627A-5412-3A9B-A9A57D61EB57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618AE23-3D8D-904A-BD51-6C3AAAADE98A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3A0B086-2926-E833-7A95-325C7F77820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052C178-35A3-30E3-9273-ABB5D1618B2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11270-04E4-3607-BD7B-38A105BF8775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A57FF-6A42-DA4D-E5BC-AD670A2C8324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EE2DFC8-3666-5EFF-AC22-0F938419267F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1D5C38D-68FD-158B-3C82-B2D2361BB1C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ECC7E8A-B1B9-BC0B-A5F1-2F3C83BE011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DA6D117-8B0F-9B9D-82C5-11D7CDFD730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D786CF-2F95-49EB-B06A-66B019EF38D9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69A80-F242-9498-40D4-91AC8016D5CC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327034"/>
            <a:ext cx="11508563" cy="1077218"/>
            <a:chOff x="386891" y="5327034"/>
            <a:chExt cx="11508563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 Flipkart leads the list with the highest average discount percentage at 30.83%.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has provided relatively uniform discount percentages to its top 5 customers, with a narrow range of discounts from 29.33% to 30.83%.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409632"/>
              <a:ext cx="2147002" cy="876868"/>
              <a:chOff x="386891" y="5409632"/>
              <a:chExt cx="2147002" cy="8768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409632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179D5448-A9B0-5DF9-39E9-E61FFAECF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63" y="1446330"/>
            <a:ext cx="5256977" cy="2942850"/>
          </a:xfrm>
        </p:spPr>
      </p:pic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3.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5.</a:t>
            </a: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6756243" y="2388109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174AD-8927-B724-F7F7-6E3914BE75E1}"/>
              </a:ext>
            </a:extLst>
          </p:cNvPr>
          <p:cNvCxnSpPr>
            <a:cxnSpLocks/>
          </p:cNvCxnSpPr>
          <p:nvPr/>
        </p:nvCxnSpPr>
        <p:spPr>
          <a:xfrm>
            <a:off x="6756243" y="3172354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99B09-7D3D-F73F-1F03-073E86C67CDB}"/>
              </a:ext>
            </a:extLst>
          </p:cNvPr>
          <p:cNvCxnSpPr>
            <a:cxnSpLocks/>
          </p:cNvCxnSpPr>
          <p:nvPr/>
        </p:nvCxnSpPr>
        <p:spPr>
          <a:xfrm>
            <a:off x="6756243" y="3864366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5686E-1B86-55C7-A0D2-E6D9777701F1}"/>
              </a:ext>
            </a:extLst>
          </p:cNvPr>
          <p:cNvCxnSpPr>
            <a:cxnSpLocks/>
          </p:cNvCxnSpPr>
          <p:nvPr/>
        </p:nvCxnSpPr>
        <p:spPr>
          <a:xfrm>
            <a:off x="6756243" y="4587082"/>
            <a:ext cx="4071668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FC7E7AE-8498-B430-D62B-239EA2F6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9" y="1844180"/>
            <a:ext cx="5557057" cy="41677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438418" y="2605102"/>
            <a:ext cx="8492411" cy="3747353"/>
            <a:chOff x="438418" y="2605102"/>
            <a:chExt cx="8492411" cy="374735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1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Select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monthname</a:t>
              </a:r>
              <a:r>
                <a:rPr lang="en-IN" dirty="0"/>
                <a:t>(s.date) as Month ,</a:t>
              </a:r>
              <a:br>
                <a:rPr lang="en-IN" dirty="0"/>
              </a:br>
              <a:r>
                <a:rPr lang="en-IN" dirty="0"/>
                <a:t>         s.fiscal_year as Year,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sum</a:t>
              </a:r>
              <a:r>
                <a:rPr lang="en-IN" dirty="0"/>
                <a:t>(sold_quantity*gross_price)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Gross_sales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fact_sales_monthly 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fact_gross_price g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s.product_code = g.product_code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s.customer_code = c.customer_code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month,year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</a:t>
              </a:r>
              <a:r>
                <a:rPr lang="en-IN" dirty="0"/>
                <a:t>year </a:t>
              </a:r>
              <a:r>
                <a:rPr lang="en-IN" dirty="0">
                  <a:solidFill>
                    <a:srgbClr val="92D050"/>
                  </a:solidFill>
                </a:rPr>
                <a:t>asc 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494239" cy="1141578"/>
              <a:chOff x="438418" y="2605102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EB90DB0-FB22-4F33-6EB1-031C52DCD6D2}"/>
                  </a:ext>
                </a:extLst>
              </p:cNvPr>
              <p:cNvGrpSpPr/>
              <p:nvPr/>
            </p:nvGrpSpPr>
            <p:grpSpPr>
              <a:xfrm rot="3434940">
                <a:off x="975864" y="2789887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4E9BAD9B-AA7C-6D6E-9AD8-66F0A50A7635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3B85A3B-2F4C-7D7F-6B9D-D8BA9706C04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5588CCF-744E-CD8F-21DF-53D9D2189E90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096C542-17E6-83BE-0860-008538187485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F287D-D426-0734-9508-BEC43DCC51FB}"/>
              </a:ext>
            </a:extLst>
          </p:cNvPr>
          <p:cNvGrpSpPr/>
          <p:nvPr/>
        </p:nvGrpSpPr>
        <p:grpSpPr>
          <a:xfrm>
            <a:off x="406947" y="302416"/>
            <a:ext cx="1677262" cy="732240"/>
            <a:chOff x="406947" y="302416"/>
            <a:chExt cx="1677262" cy="732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46001E-A0A6-4807-9423-A47E74F3F7BD}"/>
                </a:ext>
              </a:extLst>
            </p:cNvPr>
            <p:cNvGrpSpPr/>
            <p:nvPr/>
          </p:nvGrpSpPr>
          <p:grpSpPr>
            <a:xfrm rot="3434940">
              <a:off x="1489352" y="439798"/>
              <a:ext cx="649594" cy="540121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1718D8A3-FFE7-833C-F4F1-3B0F3FBFE2D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B50165C-6026-BC4E-84CA-C9777D1789E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042E607-EC46-EDEE-5935-BB16684A18A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76C520-4221-9948-DBB3-DD4BCF5B23B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F979D7-A462-60AC-A585-4C41B5274EFB}"/>
                </a:ext>
              </a:extLst>
            </p:cNvPr>
            <p:cNvSpPr/>
            <p:nvPr/>
          </p:nvSpPr>
          <p:spPr>
            <a:xfrm>
              <a:off x="406947" y="361984"/>
              <a:ext cx="1257951" cy="397947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3ED2-3833-0D00-FBBB-6C75731679A2}"/>
                </a:ext>
              </a:extLst>
            </p:cNvPr>
            <p:cNvSpPr txBox="1"/>
            <p:nvPr/>
          </p:nvSpPr>
          <p:spPr>
            <a:xfrm>
              <a:off x="436096" y="302416"/>
              <a:ext cx="1228802" cy="45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452831" y="4807414"/>
            <a:ext cx="11715908" cy="2031325"/>
            <a:chOff x="452831" y="4807414"/>
            <a:chExt cx="11715908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/>
            </a:p>
            <a:p>
              <a:r>
                <a:rPr lang="en-US" sz="1400" dirty="0"/>
                <a:t>2. November generated the highest sales for 2020, with around 15.23 million.</a:t>
              </a:r>
            </a:p>
            <a:p>
              <a:endParaRPr lang="en-US" sz="1400" dirty="0"/>
            </a:p>
            <a:p>
              <a:r>
                <a:rPr lang="en-US" sz="1400" dirty="0"/>
                <a:t>3. Sales figures in 2021 show significant growth compared to 2020.</a:t>
              </a:r>
            </a:p>
            <a:p>
              <a:endParaRPr lang="en-US" sz="1400" dirty="0"/>
            </a:p>
            <a:p>
              <a:r>
                <a:rPr lang="en-US" sz="1400" dirty="0"/>
                <a:t>4. In 2021, the lowest sales were in August, accounting for 11.32 million, while the highest sales were in November, reaching 32.25 million.</a:t>
              </a:r>
              <a:endParaRPr lang="en-IN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1" y="5198269"/>
              <a:ext cx="2147002" cy="876868"/>
              <a:chOff x="452831" y="5198269"/>
              <a:chExt cx="2147002" cy="87686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1" y="5198269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9347" y="5571017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77323CF-825C-3938-7421-87FA4C801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21" y="531173"/>
            <a:ext cx="7010759" cy="393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549517" y="2293658"/>
            <a:ext cx="9030649" cy="4061055"/>
            <a:chOff x="549517" y="2293658"/>
            <a:chExt cx="9030649" cy="406105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2956430" y="2610849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r>
                <a:rPr lang="en-US" dirty="0"/>
                <a:t>(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case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92D050"/>
                  </a:solidFill>
                </a:rPr>
                <a:t>month</a:t>
              </a:r>
              <a:r>
                <a:rPr lang="en-US" dirty="0"/>
                <a:t>(date)  in (9, 10, 11) </a:t>
              </a:r>
              <a:r>
                <a:rPr lang="en-US" dirty="0">
                  <a:solidFill>
                    <a:srgbClr val="92D050"/>
                  </a:solidFill>
                </a:rPr>
                <a:t>then </a:t>
              </a:r>
              <a:r>
                <a:rPr lang="en-US" dirty="0"/>
                <a:t>"Q1"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( 12,1, 2)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"Q2"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( 3, 4, 5)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"Q3" 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 (date) in (6,7,8)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"Q4" 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end</a:t>
              </a:r>
              <a:r>
                <a:rPr lang="en-US" dirty="0"/>
                <a:t>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Quarter,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sum</a:t>
              </a:r>
              <a:r>
                <a:rPr lang="en-US" dirty="0"/>
                <a:t>(sold_quantity)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total_sold_qty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fact_sales_monthly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where</a:t>
              </a:r>
              <a:r>
                <a:rPr lang="en-US" dirty="0"/>
                <a:t> fiscal_year = 2020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Quarter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total_sold_qty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2164F1-29ED-C839-6EAE-68C95A5D2162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654A76E-D0D7-FDE6-0F78-78E02236A91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881EAFC-03CD-D948-E236-A0F6F0E9057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07C857B-8779-B48A-9521-B565BF4F81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B4C53E6-A682-4CCB-183D-589CB865602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710416" y="586757"/>
            <a:ext cx="5385583" cy="3196568"/>
            <a:chOff x="710416" y="586757"/>
            <a:chExt cx="5385583" cy="3196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2A299B-F453-CD85-5C1B-F11CF093ED00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B631B8-E0C0-32A0-A500-43A4E5A7A3A5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B2AFAA1-2C94-4BD8-AE58-134F1999765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DC1A9EFE-1406-C07D-EBC3-1129269A0421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7DFE6E8-A3A3-1DBA-3500-E2D4F07589C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7B46C75-5DC0-E94F-0B9C-381DDD95E2C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4BCE4AE-03F3-A071-3243-CAAC45F04F96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AB39B-481A-55CA-4D3A-5A0720FDC8DE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Q1 (2020) saw the highest sales volume, reaching around 7 million units, indicating strong performance early in the year.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experienced a significant decline in sales during Q3 (March, April, May), possibly due to the COVID-19 pandemic, reflecting challenging market conditions and shifting consumer behavior.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A191436-F6C8-9152-37D9-A5D541FEF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94" y="1448886"/>
            <a:ext cx="5693060" cy="31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549517" y="2293658"/>
            <a:ext cx="11659012" cy="4390606"/>
            <a:chOff x="549517" y="2293658"/>
            <a:chExt cx="11659012" cy="43906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</a:rPr>
                <a:t>with</a:t>
              </a:r>
              <a:r>
                <a:rPr lang="en-US" sz="1600" dirty="0"/>
                <a:t> cte1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(</a:t>
              </a:r>
              <a:br>
                <a:rPr lang="en-US" sz="1600" dirty="0"/>
              </a:br>
              <a:r>
                <a:rPr lang="en-US" sz="1600" dirty="0"/>
                <a:t>     </a:t>
              </a: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br>
                <a:rPr lang="en-US" sz="1600" dirty="0">
                  <a:solidFill>
                    <a:srgbClr val="92D050"/>
                  </a:solidFill>
                </a:rPr>
              </a:br>
              <a:r>
                <a:rPr lang="en-US" sz="1600" dirty="0">
                  <a:solidFill>
                    <a:srgbClr val="92D050"/>
                  </a:solidFill>
                </a:rPr>
                <a:t>               </a:t>
              </a:r>
              <a:r>
                <a:rPr lang="en-US" sz="1600" dirty="0"/>
                <a:t>c.channel,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sum</a:t>
              </a:r>
              <a:r>
                <a:rPr lang="en-US" sz="1600" dirty="0"/>
                <a:t>((s.sold_quantity*g.gross_price)/1000000),2) </a:t>
              </a:r>
              <a:r>
                <a:rPr lang="en-US" sz="1600" dirty="0">
                  <a:solidFill>
                    <a:srgbClr val="92D050"/>
                  </a:solidFill>
                </a:rPr>
                <a:t>as </a:t>
              </a:r>
              <a:r>
                <a:rPr lang="en-US" sz="1600" dirty="0"/>
                <a:t>gross_sales_mln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dim_customer c</a:t>
              </a:r>
              <a:br>
                <a:rPr lang="en-US" sz="1600" dirty="0"/>
              </a:br>
              <a:r>
                <a:rPr lang="en-US" sz="1600" dirty="0"/>
                <a:t> </a:t>
              </a: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fact_sales_monthly s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c.customer_code = s.customer_code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fact_gross_price g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s.product_code = g.product_code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where</a:t>
              </a:r>
              <a:r>
                <a:rPr lang="en-US" sz="1600" dirty="0"/>
                <a:t> s.fiscal_year = 2021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group by </a:t>
              </a:r>
              <a:r>
                <a:rPr lang="en-US" sz="1600" dirty="0"/>
                <a:t>c.channel</a:t>
              </a:r>
              <a:br>
                <a:rPr lang="en-US" sz="1600" dirty="0"/>
              </a:br>
              <a:r>
                <a:rPr lang="en-US" sz="1600" dirty="0"/>
                <a:t>)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               *,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concat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(gross_sales_mln*100/ (select sum(gross_sales_mln) from cte1),2)," %")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pct_contribution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cte1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order by</a:t>
              </a:r>
              <a:r>
                <a:rPr lang="en-US" sz="1600" dirty="0"/>
                <a:t> pct_contribution </a:t>
              </a:r>
              <a:r>
                <a:rPr lang="en-US" sz="1600" dirty="0">
                  <a:solidFill>
                    <a:srgbClr val="92D050"/>
                  </a:solidFill>
                </a:rPr>
                <a:t>desc</a:t>
              </a:r>
              <a:br>
                <a:rPr lang="en-US" sz="1600" dirty="0"/>
              </a:br>
              <a:r>
                <a:rPr lang="en-US" sz="1600" dirty="0"/>
                <a:t>;</a:t>
              </a:r>
              <a:endParaRPr lang="en-IN" sz="16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CE644B5-59DF-A054-6124-CBD6F2428EEE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F229028-55D3-8032-0758-0FE8634849AC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D0E231D-41E0-FAD3-E249-AB2E5DBE7A7C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F2F772-DA0E-CC29-63C0-1A8ADD647D85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792460F-3C1E-4D7B-E8DD-C56966D0DEF1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10416" y="586757"/>
            <a:ext cx="5592697" cy="2842243"/>
            <a:chOff x="710416" y="586757"/>
            <a:chExt cx="5592697" cy="28422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7D765C-5E72-E624-0602-DDFD7D03A014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A3EF96-D759-D9DF-3C15-D5E3E98C41EC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AE60E490-9321-03D8-A140-356D79A85A76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96FB132-41E5-A4ED-8ABC-590CD570AA2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D9801EA-FED4-4F5F-A82E-FB23817055A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AA4766-EBE7-39E3-2127-5BBD16949878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910D22-0DEC-933A-A9CC-B64911D3311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9FB1-82D7-2BEF-6580-0CAC0F5F952D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401256" y="5480507"/>
            <a:ext cx="11414040" cy="1200329"/>
            <a:chOff x="401256" y="5480507"/>
            <a:chExt cx="1141404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480507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majority of AtliQ's sales come from retailers, accounting for a substantial 73.22% of the total gross sales.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Direct and distributor channel together contributes only 26.79% of the total sales.</a:t>
              </a:r>
              <a:endParaRPr lang="en-IN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401256" y="5480507"/>
              <a:ext cx="2132637" cy="805993"/>
              <a:chOff x="401256" y="5480507"/>
              <a:chExt cx="2132637" cy="805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401256" y="5480507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29AE4D1-96B1-71D4-88A9-5C069A7A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15" y="1268218"/>
            <a:ext cx="5369081" cy="30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9977981" cy="72744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549517" y="2212848"/>
            <a:ext cx="10880483" cy="4645152"/>
            <a:chOff x="549517" y="2212848"/>
            <a:chExt cx="10880483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800" dirty="0">
                  <a:solidFill>
                    <a:srgbClr val="92D050"/>
                  </a:solidFill>
                </a:rPr>
                <a:t>with </a:t>
              </a:r>
              <a:r>
                <a:rPr lang="en-IN" sz="1800" dirty="0"/>
                <a:t>cte1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(</a:t>
              </a:r>
              <a:br>
                <a:rPr lang="en-IN" sz="1800" dirty="0"/>
              </a:br>
              <a:r>
                <a:rPr lang="en-IN" sz="1800" dirty="0"/>
                <a:t>    </a:t>
              </a: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   p.division,</a:t>
              </a:r>
              <a:br>
                <a:rPr lang="en-IN" sz="1800" dirty="0"/>
              </a:br>
              <a:r>
                <a:rPr lang="en-IN" sz="1800" dirty="0"/>
                <a:t>             s.product_code,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concat</a:t>
              </a:r>
              <a:r>
                <a:rPr lang="en-IN" sz="1800" dirty="0"/>
                <a:t>(p.product," (", p.variant,")")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product,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sum</a:t>
              </a:r>
              <a:r>
                <a:rPr lang="en-IN" sz="1800" dirty="0"/>
                <a:t>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total_sold_qty,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rank() over</a:t>
              </a:r>
              <a:r>
                <a:rPr lang="en-IN" sz="1800" dirty="0"/>
                <a:t>(</a:t>
              </a:r>
              <a:r>
                <a:rPr lang="en-IN" sz="1800" dirty="0">
                  <a:solidFill>
                    <a:srgbClr val="92D050"/>
                  </a:solidFill>
                </a:rPr>
                <a:t>partition by</a:t>
              </a:r>
              <a:r>
                <a:rPr lang="en-IN" sz="1800" dirty="0"/>
                <a:t> p.division </a:t>
              </a:r>
              <a:r>
                <a:rPr lang="en-IN" sz="1800" dirty="0">
                  <a:solidFill>
                    <a:srgbClr val="92D050"/>
                  </a:solidFill>
                </a:rPr>
                <a:t>order by </a:t>
              </a:r>
              <a:r>
                <a:rPr lang="en-IN" sz="1800" dirty="0"/>
                <a:t>sum(s.sold_quantity)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desc</a:t>
              </a:r>
              <a:r>
                <a:rPr lang="en-IN" sz="1800" dirty="0"/>
                <a:t>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 rank_order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 </a:t>
              </a:r>
              <a:r>
                <a:rPr lang="en-IN" sz="1800" dirty="0"/>
                <a:t>dim_product p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join</a:t>
              </a:r>
              <a:r>
                <a:rPr lang="en-IN" sz="1800" dirty="0"/>
                <a:t> fact_sales_monthly s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on</a:t>
              </a:r>
              <a:r>
                <a:rPr lang="en-IN" sz="1800" dirty="0"/>
                <a:t> p.product_code = s.product_code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fiscal_year = 2021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group by </a:t>
              </a:r>
              <a:r>
                <a:rPr lang="en-IN" sz="1800" dirty="0"/>
                <a:t>p.division,s.product_code,p.product</a:t>
              </a:r>
              <a:br>
                <a:rPr lang="en-IN" sz="1800" dirty="0"/>
              </a:br>
              <a:r>
                <a:rPr lang="en-IN" sz="1800" dirty="0"/>
                <a:t>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*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</a:t>
              </a:r>
              <a:r>
                <a:rPr lang="en-IN" sz="1800" dirty="0"/>
                <a:t> cte1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rank_order </a:t>
              </a:r>
              <a:r>
                <a:rPr lang="en-IN" sz="1800" dirty="0">
                  <a:solidFill>
                    <a:srgbClr val="92D050"/>
                  </a:solidFill>
                </a:rPr>
                <a:t>in</a:t>
              </a:r>
              <a:r>
                <a:rPr lang="en-IN" sz="1800" dirty="0"/>
                <a:t> (1,2,3)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order by</a:t>
              </a:r>
              <a:r>
                <a:rPr lang="en-IN" sz="1800" dirty="0"/>
                <a:t> division, rank_order </a:t>
              </a:r>
              <a:r>
                <a:rPr lang="en-IN" sz="1800" dirty="0">
                  <a:solidFill>
                    <a:srgbClr val="92D050"/>
                  </a:solidFill>
                </a:rPr>
                <a:t>asc</a:t>
              </a:r>
              <a:br>
                <a:rPr lang="en-IN" sz="1800" dirty="0"/>
              </a:br>
              <a:r>
                <a:rPr lang="en-IN" sz="1800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00A223-3378-8B51-2F4B-FC1D264329FD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DFFE8D93-E1F6-42D5-40AF-706BB476182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428B9EF-F3A0-11D3-37E5-CA70A117FE79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AF1827-A565-952A-86E5-4FFD37253317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11AB63E-EEC1-6E54-9DAB-7BD9121048E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5841338" cy="3188556"/>
            <a:chOff x="254662" y="586757"/>
            <a:chExt cx="5841338" cy="318855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E5A89C-29F2-2DDF-93B3-457621DE8A13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EA2680C-DF58-2E98-0F82-4F70C3BBA2F2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9DF5ACF-7092-82FD-A3DC-46DF88C499A2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9056435-2944-8280-94B9-927F4A5E2FC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22D7499-C2CE-A299-1663-F0387ED687BA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A0C5908-2CD6-9FF2-CBCA-BD2A1DB2363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9130E43-8459-83A5-8F35-BC3DD8E59FF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E878B-B497-56CC-456A-89F044B97626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6891" y="4979958"/>
            <a:ext cx="11421572" cy="1815882"/>
            <a:chOff x="386891" y="4979958"/>
            <a:chExt cx="11421572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In the </a:t>
              </a:r>
              <a:r>
                <a:rPr lang="en-US" sz="1600" b="1" dirty="0"/>
                <a:t>N &amp; S </a:t>
              </a:r>
              <a:r>
                <a:rPr lang="en-US" sz="1600" dirty="0"/>
                <a:t>division, </a:t>
              </a:r>
              <a:r>
                <a:rPr lang="en-US" sz="1600" b="1" dirty="0"/>
                <a:t>pen drives </a:t>
              </a:r>
              <a:r>
                <a:rPr lang="en-US" sz="1600" dirty="0"/>
                <a:t>dominate the top three spots, showcasing their popularity and  high sales performance.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The </a:t>
              </a:r>
              <a:r>
                <a:rPr lang="en-US" sz="1600" b="1" dirty="0"/>
                <a:t>P &amp; A </a:t>
              </a:r>
              <a:r>
                <a:rPr lang="en-US" sz="1600" dirty="0"/>
                <a:t>division's top three products are exclusively </a:t>
              </a:r>
              <a:r>
                <a:rPr lang="en-US" sz="1600" b="1" dirty="0"/>
                <a:t>mouse</a:t>
              </a:r>
              <a:r>
                <a:rPr lang="en-US" sz="1600" dirty="0"/>
                <a:t>, reflecting a clear demand for these devices.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The </a:t>
              </a:r>
              <a:r>
                <a:rPr lang="en-US" sz="1600" b="1" dirty="0"/>
                <a:t>PC</a:t>
              </a:r>
              <a:r>
                <a:rPr lang="en-US" sz="1600" dirty="0"/>
                <a:t> division's bestsellers are all </a:t>
              </a:r>
              <a:r>
                <a:rPr lang="en-US" sz="1600" b="1" dirty="0"/>
                <a:t>personal laptops</a:t>
              </a:r>
              <a:r>
                <a:rPr lang="en-US" sz="1600" dirty="0"/>
                <a:t>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6891" y="5511220"/>
              <a:ext cx="2147002" cy="775280"/>
              <a:chOff x="386891" y="5511220"/>
              <a:chExt cx="2147002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6891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277C710-512C-C471-5FE3-E5EB25F50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70" y="1140580"/>
            <a:ext cx="5800437" cy="32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1. Focus on desktops, Storage, and Networking segment.</a:t>
            </a:r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Emphasizes multi-channel marketing.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3. </a:t>
            </a:r>
            <a:r>
              <a:rPr lang="en-US" sz="2400" dirty="0"/>
              <a:t>Combine pricing strategies with attractive promotions.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Continuously improve based on customer feedback.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3" y="3165916"/>
            <a:ext cx="10353762" cy="970450"/>
          </a:xfrm>
        </p:spPr>
        <p:txBody>
          <a:bodyPr>
            <a:noAutofit/>
          </a:bodyPr>
          <a:lstStyle/>
          <a:p>
            <a:r>
              <a:rPr lang="en-IN" sz="8800" dirty="0"/>
              <a:t>Thankyou!</a:t>
            </a:r>
            <a:br>
              <a:rPr lang="en-IN" sz="88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AtliQ Hardwares (imaginary company) is one of the leading computer hardware producers in India and well expanded in other countries too.</a:t>
            </a:r>
            <a:endParaRPr lang="en-IN" dirty="0"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9125938" y="4774692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511939" y="311420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4142" y="2073661"/>
              <a:ext cx="2053780" cy="2036666"/>
              <a:chOff x="5608968" y="4481855"/>
              <a:chExt cx="890061" cy="898187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8968" y="4938009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External Solid 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Product 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986" y="3901033"/>
            <a:ext cx="10146268" cy="20569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/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/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/>
              <a:t>To evaluate these skills, Tony decided to conduct a SQL challenge.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758B9EF-5E40-8361-538C-28A4BBC3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83" y="509300"/>
            <a:ext cx="4112989" cy="2741307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125" y="3901033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364959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814429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5283728"/>
            <a:ext cx="301706" cy="3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1794041"/>
            <a:ext cx="1334569" cy="44833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1794041"/>
            <a:ext cx="988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the list of markets in which customer  "AtliQ Exclusive" operates its business in the APAC region.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610749"/>
            <a:ext cx="6163681" cy="2115113"/>
            <a:chOff x="631912" y="3610749"/>
            <a:chExt cx="6163681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dirty="0">
                  <a:solidFill>
                    <a:srgbClr val="92D050"/>
                  </a:solidFill>
                </a:rPr>
                <a:t>distinct</a:t>
              </a:r>
              <a:r>
                <a:rPr lang="en-IN" dirty="0"/>
                <a:t> market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dim_customer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 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region = "APAC“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0749"/>
              <a:ext cx="1556876" cy="1136554"/>
              <a:chOff x="631912" y="3610749"/>
              <a:chExt cx="1556876" cy="1136554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292B721A-3834-1803-4532-0D7705EDFE37}"/>
                  </a:ext>
                </a:extLst>
              </p:cNvPr>
              <p:cNvGrpSpPr/>
              <p:nvPr/>
            </p:nvGrpSpPr>
            <p:grpSpPr>
              <a:xfrm rot="3434940">
                <a:off x="1231995" y="3790510"/>
                <a:ext cx="1136554" cy="777032"/>
                <a:chOff x="369174" y="2810160"/>
                <a:chExt cx="1471989" cy="96466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3DA93A1-E3F3-D101-1C8C-C3815F6929EE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8E35276-8C86-2B67-0E20-980EC2F44B0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D91837B-D3B7-4063-BF2E-5ECD54565CFF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9EB72C2-D8FB-F89D-6165-52A60B0265E6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40" y="3618462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effectLst/>
              </a:rPr>
              <a:t>Ad-hoc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628120" y="360111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35549" y="391625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23913" cy="1498585"/>
            <a:chOff x="505708" y="5495896"/>
            <a:chExt cx="11223913" cy="149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585621" y="607115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2171</TotalTime>
  <Words>2331</Words>
  <Application>Microsoft Office PowerPoint</Application>
  <PresentationFormat>Widescreen</PresentationFormat>
  <Paragraphs>138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Calisto MT</vt:lpstr>
      <vt:lpstr>Poppins</vt:lpstr>
      <vt:lpstr>Wingdings</vt:lpstr>
      <vt:lpstr>Wingdings 2</vt:lpstr>
      <vt:lpstr>Slate</vt:lpstr>
      <vt:lpstr>Ad-Hoc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Nelson Gupta</cp:lastModifiedBy>
  <cp:revision>17</cp:revision>
  <dcterms:created xsi:type="dcterms:W3CDTF">2024-05-16T14:28:31Z</dcterms:created>
  <dcterms:modified xsi:type="dcterms:W3CDTF">2025-09-16T07:46:30Z</dcterms:modified>
</cp:coreProperties>
</file>